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sldIdLst>
    <p:sldId id="256" r:id="rId2"/>
    <p:sldId id="257" r:id="rId3"/>
    <p:sldId id="259" r:id="rId4"/>
    <p:sldId id="260" r:id="rId5"/>
    <p:sldId id="261" r:id="rId6"/>
    <p:sldId id="267" r:id="rId7"/>
    <p:sldId id="268" r:id="rId8"/>
    <p:sldId id="269" r:id="rId9"/>
    <p:sldId id="271" r:id="rId10"/>
    <p:sldId id="272" r:id="rId11"/>
    <p:sldId id="262" r:id="rId12"/>
    <p:sldId id="263" r:id="rId13"/>
    <p:sldId id="264" r:id="rId14"/>
    <p:sldId id="265" r:id="rId15"/>
    <p:sldId id="270" r:id="rId16"/>
    <p:sldId id="273" r:id="rId17"/>
    <p:sldId id="274" r:id="rId18"/>
    <p:sldId id="275"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590"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3578926B-8E06-4D2D-B777-6B9EB5FF5755}" type="datetimeFigureOut">
              <a:rPr lang="es-ES" smtClean="0"/>
              <a:t>03/11/2013</a:t>
            </a:fld>
            <a:endParaRPr lang="es-ES" dirty="0"/>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dirty="0"/>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578926B-8E06-4D2D-B777-6B9EB5FF5755}" type="datetimeFigureOut">
              <a:rPr lang="es-ES" smtClean="0"/>
              <a:t>03/11/2013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3578926B-8E06-4D2D-B777-6B9EB5FF5755}" type="datetimeFigureOut">
              <a:rPr lang="es-ES" smtClean="0"/>
              <a:t>03/11/2013</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3578926B-8E06-4D2D-B777-6B9EB5FF5755}" type="datetimeFigureOut">
              <a:rPr lang="es-ES" smtClean="0"/>
              <a:t>03/11/2013</a:t>
            </a:fld>
            <a:endParaRPr lang="es-ES" dirty="0"/>
          </a:p>
        </p:txBody>
      </p:sp>
      <p:sp>
        <p:nvSpPr>
          <p:cNvPr id="5" name="4 Marcador de pie de página"/>
          <p:cNvSpPr>
            <a:spLocks noGrp="1"/>
          </p:cNvSpPr>
          <p:nvPr>
            <p:ph type="ftr" sz="quarter" idx="11"/>
          </p:nvPr>
        </p:nvSpPr>
        <p:spPr>
          <a:xfrm>
            <a:off x="457200" y="6480969"/>
            <a:ext cx="4260056" cy="300831"/>
          </a:xfrm>
        </p:spPr>
        <p:txBody>
          <a:bodyPr/>
          <a:lstStyle/>
          <a:p>
            <a:endParaRPr lang="es-ES" dirty="0"/>
          </a:p>
        </p:txBody>
      </p:sp>
      <p:sp>
        <p:nvSpPr>
          <p:cNvPr id="6" name="5 Marcador de número de diapositiva"/>
          <p:cNvSpPr>
            <a:spLocks noGrp="1"/>
          </p:cNvSpPr>
          <p:nvPr>
            <p:ph type="sldNum" sz="quarter" idx="12"/>
          </p:nvPr>
        </p:nvSpPr>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fecha"/>
          <p:cNvSpPr>
            <a:spLocks noGrp="1"/>
          </p:cNvSpPr>
          <p:nvPr>
            <p:ph type="dt" sz="half" idx="10"/>
          </p:nvPr>
        </p:nvSpPr>
        <p:spPr>
          <a:xfrm>
            <a:off x="6955632" y="6477000"/>
            <a:ext cx="2133600" cy="304800"/>
          </a:xfrm>
        </p:spPr>
        <p:txBody>
          <a:bodyPr/>
          <a:lstStyle/>
          <a:p>
            <a:fld id="{3578926B-8E06-4D2D-B777-6B9EB5FF5755}" type="datetimeFigureOut">
              <a:rPr lang="es-ES" smtClean="0"/>
              <a:t>03/11/2013</a:t>
            </a:fld>
            <a:endParaRPr lang="es-ES" dirty="0"/>
          </a:p>
        </p:txBody>
      </p:sp>
      <p:sp>
        <p:nvSpPr>
          <p:cNvPr id="5" name="4 Marcador de pie de página"/>
          <p:cNvSpPr>
            <a:spLocks noGrp="1"/>
          </p:cNvSpPr>
          <p:nvPr>
            <p:ph type="ftr" sz="quarter" idx="11"/>
          </p:nvPr>
        </p:nvSpPr>
        <p:spPr>
          <a:xfrm>
            <a:off x="2619376" y="6480969"/>
            <a:ext cx="4260056" cy="300831"/>
          </a:xfrm>
        </p:spPr>
        <p:txBody>
          <a:bodyPr/>
          <a:lstStyle/>
          <a:p>
            <a:endParaRPr lang="es-ES" dirty="0"/>
          </a:p>
        </p:txBody>
      </p:sp>
      <p:sp>
        <p:nvSpPr>
          <p:cNvPr id="6" name="5 Marcador de número de diapositiva"/>
          <p:cNvSpPr>
            <a:spLocks noGrp="1"/>
          </p:cNvSpPr>
          <p:nvPr>
            <p:ph type="sldNum" sz="quarter" idx="12"/>
          </p:nvPr>
        </p:nvSpPr>
        <p:spPr>
          <a:xfrm>
            <a:off x="8451056" y="809624"/>
            <a:ext cx="502920" cy="300831"/>
          </a:xfrm>
        </p:spPr>
        <p:txBody>
          <a:bodyPr/>
          <a:lstStyle/>
          <a:p>
            <a:fld id="{00503974-C095-4E8F-926B-A9DBD87B4FC5}" type="slidenum">
              <a:rPr lang="es-ES" smtClean="0"/>
              <a:t>‹Nº›</a:t>
            </a:fld>
            <a:endParaRPr lang="es-ES" dirty="0"/>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transition spd="med">
    <p:fade thruBlk="1"/>
    <p:sndAc>
      <p:stSnd>
        <p:snd r:embed="rId1" name="explod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3578926B-8E06-4D2D-B777-6B9EB5FF5755}" type="datetimeFigureOut">
              <a:rPr lang="es-ES" smtClean="0"/>
              <a:t>03/11/2013</a:t>
            </a:fld>
            <a:endParaRPr lang="es-ES" dirty="0"/>
          </a:p>
        </p:txBody>
      </p:sp>
      <p:sp>
        <p:nvSpPr>
          <p:cNvPr id="6" name="5 Marcador de pie de página"/>
          <p:cNvSpPr>
            <a:spLocks noGrp="1"/>
          </p:cNvSpPr>
          <p:nvPr>
            <p:ph type="ftr" sz="quarter" idx="11"/>
          </p:nvPr>
        </p:nvSpPr>
        <p:spPr>
          <a:xfrm>
            <a:off x="457200" y="6480969"/>
            <a:ext cx="4260056" cy="301752"/>
          </a:xfrm>
        </p:spPr>
        <p:txBody>
          <a:bodyPr/>
          <a:lstStyle/>
          <a:p>
            <a:endParaRPr lang="es-ES" dirty="0"/>
          </a:p>
        </p:txBody>
      </p:sp>
      <p:sp>
        <p:nvSpPr>
          <p:cNvPr id="7" name="6 Marcador de número de diapositiva"/>
          <p:cNvSpPr>
            <a:spLocks noGrp="1"/>
          </p:cNvSpPr>
          <p:nvPr>
            <p:ph type="sldNum" sz="quarter" idx="12"/>
          </p:nvPr>
        </p:nvSpPr>
        <p:spPr>
          <a:xfrm>
            <a:off x="7589520" y="6480969"/>
            <a:ext cx="502920" cy="301752"/>
          </a:xfrm>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3578926B-8E06-4D2D-B777-6B9EB5FF5755}" type="datetimeFigureOut">
              <a:rPr lang="es-ES" smtClean="0"/>
              <a:t>03/11/2013</a:t>
            </a:fld>
            <a:endParaRPr lang="es-ES" dirty="0"/>
          </a:p>
        </p:txBody>
      </p:sp>
      <p:sp>
        <p:nvSpPr>
          <p:cNvPr id="8" name="7 Marcador de pie de página"/>
          <p:cNvSpPr>
            <a:spLocks noGrp="1"/>
          </p:cNvSpPr>
          <p:nvPr>
            <p:ph type="ftr" sz="quarter" idx="11"/>
          </p:nvPr>
        </p:nvSpPr>
        <p:spPr>
          <a:xfrm>
            <a:off x="457200" y="6480969"/>
            <a:ext cx="4261104" cy="301752"/>
          </a:xfrm>
        </p:spPr>
        <p:txBody>
          <a:bodyPr/>
          <a:lstStyle/>
          <a:p>
            <a:endParaRPr lang="es-ES" dirty="0"/>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00503974-C095-4E8F-926B-A9DBD87B4FC5}"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transition spd="med">
    <p:fade thruBlk="1"/>
    <p:sndAc>
      <p:stSnd>
        <p:snd r:embed="rId1" name="explod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3578926B-8E06-4D2D-B777-6B9EB5FF5755}" type="datetimeFigureOut">
              <a:rPr lang="es-ES" smtClean="0"/>
              <a:t>03/11/2013</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3578926B-8E06-4D2D-B777-6B9EB5FF5755}" type="datetimeFigureOut">
              <a:rPr lang="es-ES" smtClean="0"/>
              <a:t>03/11/2013</a:t>
            </a:fld>
            <a:endParaRPr lang="es-ES" dirty="0"/>
          </a:p>
        </p:txBody>
      </p:sp>
      <p:sp>
        <p:nvSpPr>
          <p:cNvPr id="3" name="2 Marcador de pie de página"/>
          <p:cNvSpPr>
            <a:spLocks noGrp="1"/>
          </p:cNvSpPr>
          <p:nvPr>
            <p:ph type="ftr" sz="quarter" idx="11"/>
          </p:nvPr>
        </p:nvSpPr>
        <p:spPr>
          <a:xfrm>
            <a:off x="457200" y="6481890"/>
            <a:ext cx="4260056" cy="300831"/>
          </a:xfrm>
        </p:spPr>
        <p:txBody>
          <a:bodyPr/>
          <a:lstStyle/>
          <a:p>
            <a:endParaRPr lang="es-ES" dirty="0"/>
          </a:p>
        </p:txBody>
      </p:sp>
      <p:sp>
        <p:nvSpPr>
          <p:cNvPr id="4" name="3 Marcador de número de diapositiva"/>
          <p:cNvSpPr>
            <a:spLocks noGrp="1"/>
          </p:cNvSpPr>
          <p:nvPr>
            <p:ph type="sldNum" sz="quarter" idx="12"/>
          </p:nvPr>
        </p:nvSpPr>
        <p:spPr>
          <a:xfrm>
            <a:off x="7589520" y="6480969"/>
            <a:ext cx="502920" cy="301752"/>
          </a:xfrm>
        </p:spPr>
        <p:txBody>
          <a:bodyPr/>
          <a:lstStyle/>
          <a:p>
            <a:fld id="{00503974-C095-4E8F-926B-A9DBD87B4FC5}" type="slidenum">
              <a:rPr lang="es-ES" smtClean="0"/>
              <a:t>‹Nº›</a:t>
            </a:fld>
            <a:endParaRPr lang="es-ES" dirty="0"/>
          </a:p>
        </p:txBody>
      </p:sp>
    </p:spTree>
  </p:cSld>
  <p:clrMapOvr>
    <a:masterClrMapping/>
  </p:clrMapOvr>
  <p:transition spd="med">
    <p:fade thruBlk="1"/>
    <p:sndAc>
      <p:stSnd>
        <p:snd r:embed="rId1" name="explod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3578926B-8E06-4D2D-B777-6B9EB5FF5755}" type="datetimeFigureOut">
              <a:rPr lang="es-ES" smtClean="0"/>
              <a:t>03/11/2013</a:t>
            </a:fld>
            <a:endParaRPr lang="es-ES" dirty="0"/>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00503974-C095-4E8F-926B-A9DBD87B4FC5}"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transition spd="med">
    <p:fade thruBlk="1"/>
    <p:sndAc>
      <p:stSnd>
        <p:snd r:embed="rId1" name="explod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3578926B-8E06-4D2D-B777-6B9EB5FF5755}" type="datetimeFigureOut">
              <a:rPr lang="es-ES" smtClean="0"/>
              <a:t>03/11/2013</a:t>
            </a:fld>
            <a:endParaRPr lang="es-ES" dirty="0"/>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dirty="0"/>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00503974-C095-4E8F-926B-A9DBD87B4FC5}" type="slidenum">
              <a:rPr lang="es-ES" smtClean="0"/>
              <a:t>‹Nº›</a:t>
            </a:fld>
            <a:endParaRPr lang="es-ES" dirty="0"/>
          </a:p>
        </p:txBody>
      </p:sp>
    </p:spTree>
  </p:cSld>
  <p:clrMapOvr>
    <a:overrideClrMapping bg1="dk1" tx1="lt1" bg2="dk2" tx2="lt2" accent1="accent1" accent2="accent2" accent3="accent3" accent4="accent4" accent5="accent5" accent6="accent6" hlink="hlink" folHlink="folHlink"/>
  </p:clrMapOvr>
  <p:transition spd="med">
    <p:fade thruBlk="1"/>
    <p:sndAc>
      <p:stSnd>
        <p:snd r:embed="rId1" name="explod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578926B-8E06-4D2D-B777-6B9EB5FF5755}" type="datetimeFigureOut">
              <a:rPr lang="es-ES" smtClean="0"/>
              <a:t>03/11/2013</a:t>
            </a:fld>
            <a:endParaRPr lang="es-ES" dirty="0"/>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dirty="0"/>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0503974-C095-4E8F-926B-A9DBD87B4FC5}" type="slidenum">
              <a:rPr lang="es-ES" smtClean="0"/>
              <a:t>‹Nº›</a:t>
            </a:fld>
            <a:endParaRPr lang="es-ES" dirty="0"/>
          </a:p>
        </p:txBody>
      </p:sp>
    </p:spTree>
  </p:cSld>
  <p:clrMap bg1="dk1" tx1="lt1" bg2="dk2" tx2="lt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ransition spd="med">
    <p:fade thruBlk="1"/>
    <p:sndAc>
      <p:stSnd>
        <p:snd r:embed="rId13" name="explode.wav"/>
      </p:stSnd>
    </p:sndAc>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es.wikipedia.org/wiki/Electroqu%C3%ADmica" TargetMode="External"/><Relationship Id="rId7" Type="http://schemas.openxmlformats.org/officeDocument/2006/relationships/hyperlink" Target="http://es.wikipedia.org/wiki/Electrolito" TargetMode="External"/><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hyperlink" Target="http://es.wikipedia.org/wiki/Metal_noble" TargetMode="External"/><Relationship Id="rId5" Type="http://schemas.openxmlformats.org/officeDocument/2006/relationships/hyperlink" Target="http://es.wikipedia.org/wiki/Corrosi%C3%B3n" TargetMode="External"/><Relationship Id="rId4" Type="http://schemas.openxmlformats.org/officeDocument/2006/relationships/hyperlink" Target="http://es.wikipedia.org/wiki/Meta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s.wikipedia.org/wiki/Corrosi%C3%B3n" TargetMode="External"/><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hyperlink" Target="http://es.wikipedia.org/wiki/Desgaste" TargetMode="External"/><Relationship Id="rId4" Type="http://schemas.openxmlformats.org/officeDocument/2006/relationships/hyperlink" Target="http://es.wikipedia.org/wiki/Met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57200" y="1"/>
            <a:ext cx="8229600" cy="1268759"/>
          </a:xfrm>
        </p:spPr>
        <p:txBody>
          <a:bodyPr>
            <a:normAutofit/>
          </a:bodyPr>
          <a:lstStyle/>
          <a:p>
            <a:r>
              <a:rPr lang="es-ES" sz="6000" b="1" dirty="0" smtClean="0">
                <a:solidFill>
                  <a:schemeClr val="tx1">
                    <a:lumMod val="95000"/>
                    <a:lumOff val="5000"/>
                  </a:schemeClr>
                </a:solidFill>
              </a:rPr>
              <a:t>Corrosión </a:t>
            </a:r>
            <a:r>
              <a:rPr lang="es-ES" sz="6000" b="1" dirty="0">
                <a:solidFill>
                  <a:schemeClr val="tx1">
                    <a:lumMod val="95000"/>
                    <a:lumOff val="5000"/>
                  </a:schemeClr>
                </a:solidFill>
              </a:rPr>
              <a:t>del </a:t>
            </a:r>
            <a:r>
              <a:rPr lang="es-ES" sz="6000" b="1" dirty="0" smtClean="0">
                <a:solidFill>
                  <a:schemeClr val="tx1">
                    <a:lumMod val="95000"/>
                    <a:lumOff val="5000"/>
                  </a:schemeClr>
                </a:solidFill>
              </a:rPr>
              <a:t>Hierro</a:t>
            </a:r>
            <a:endParaRPr lang="es-ES" sz="6000" dirty="0">
              <a:solidFill>
                <a:schemeClr val="tx1">
                  <a:lumMod val="95000"/>
                  <a:lumOff val="5000"/>
                </a:schemeClr>
              </a:solidFill>
            </a:endParaRPr>
          </a:p>
        </p:txBody>
      </p:sp>
      <p:sp>
        <p:nvSpPr>
          <p:cNvPr id="3" name="2 Subtítulo"/>
          <p:cNvSpPr>
            <a:spLocks noGrp="1"/>
          </p:cNvSpPr>
          <p:nvPr>
            <p:ph type="subTitle" idx="1"/>
          </p:nvPr>
        </p:nvSpPr>
        <p:spPr>
          <a:xfrm>
            <a:off x="683568" y="1268761"/>
            <a:ext cx="7416824" cy="5589240"/>
          </a:xfrm>
        </p:spPr>
        <p:txBody>
          <a:bodyPr>
            <a:normAutofit fontScale="25000" lnSpcReduction="20000"/>
          </a:bodyPr>
          <a:lstStyle/>
          <a:p>
            <a:endParaRPr lang="es-ES" sz="12800" b="1" dirty="0" smtClean="0">
              <a:solidFill>
                <a:schemeClr val="tx1">
                  <a:lumMod val="65000"/>
                  <a:lumOff val="35000"/>
                </a:schemeClr>
              </a:solidFill>
            </a:endParaRPr>
          </a:p>
          <a:p>
            <a:r>
              <a:rPr lang="es-ES" sz="12800" b="1" dirty="0" smtClean="0">
                <a:solidFill>
                  <a:schemeClr val="tx1">
                    <a:lumMod val="65000"/>
                    <a:lumOff val="35000"/>
                  </a:schemeClr>
                </a:solidFill>
              </a:rPr>
              <a:t>Índice</a:t>
            </a:r>
          </a:p>
          <a:p>
            <a:endParaRPr lang="es-ES" sz="12800" b="1" dirty="0" smtClean="0">
              <a:solidFill>
                <a:schemeClr val="tx1">
                  <a:lumMod val="65000"/>
                  <a:lumOff val="35000"/>
                </a:schemeClr>
              </a:solidFill>
            </a:endParaRPr>
          </a:p>
          <a:p>
            <a:r>
              <a:rPr lang="es-ES" sz="14400" b="1" dirty="0" smtClean="0"/>
              <a:t>a)</a:t>
            </a:r>
            <a:r>
              <a:rPr lang="es-ES" sz="14400" b="1" dirty="0"/>
              <a:t> </a:t>
            </a:r>
            <a:r>
              <a:rPr lang="es-ES" sz="14400" dirty="0"/>
              <a:t>¿De qué factores depende la corrosión del hierro</a:t>
            </a:r>
            <a:r>
              <a:rPr lang="es-ES" sz="14400" dirty="0" smtClean="0"/>
              <a:t>?</a:t>
            </a:r>
          </a:p>
          <a:p>
            <a:endParaRPr lang="es-ES" sz="14400" dirty="0"/>
          </a:p>
          <a:p>
            <a:r>
              <a:rPr lang="es-ES" sz="14400" b="1" dirty="0" smtClean="0"/>
              <a:t>b)</a:t>
            </a:r>
            <a:r>
              <a:rPr lang="es-ES" sz="14400" dirty="0"/>
              <a:t> </a:t>
            </a:r>
            <a:r>
              <a:rPr lang="es-ES" sz="14400" dirty="0" smtClean="0"/>
              <a:t>tipos de corrosión</a:t>
            </a:r>
          </a:p>
          <a:p>
            <a:endParaRPr lang="es-ES" sz="14400" dirty="0" smtClean="0"/>
          </a:p>
          <a:p>
            <a:r>
              <a:rPr lang="es-ES" sz="14400" dirty="0" smtClean="0"/>
              <a:t>C)Como evitar la corrosión del  hierro?</a:t>
            </a:r>
          </a:p>
          <a:p>
            <a:endParaRPr lang="es-ES" sz="14400" dirty="0" smtClean="0"/>
          </a:p>
          <a:p>
            <a:r>
              <a:rPr lang="es-ES" sz="14400" dirty="0" smtClean="0"/>
              <a:t>D) corrosión y sus definiciones básicas</a:t>
            </a:r>
            <a:endParaRPr lang="es-ES" sz="14400" dirty="0"/>
          </a:p>
          <a:p>
            <a:endParaRPr lang="es-ES" b="1" dirty="0">
              <a:solidFill>
                <a:schemeClr val="tx1">
                  <a:lumMod val="65000"/>
                  <a:lumOff val="3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44" y="776289"/>
            <a:ext cx="8062912" cy="636488"/>
          </a:xfrm>
        </p:spPr>
        <p:txBody>
          <a:bodyPr>
            <a:normAutofit fontScale="90000"/>
          </a:bodyPr>
          <a:lstStyle/>
          <a:p>
            <a:r>
              <a:rPr lang="es-ES" dirty="0" smtClean="0"/>
              <a:t>electroquímica</a:t>
            </a:r>
            <a:endParaRPr lang="es-ES" dirty="0"/>
          </a:p>
        </p:txBody>
      </p:sp>
      <p:sp>
        <p:nvSpPr>
          <p:cNvPr id="3" name="2 Subtítulo"/>
          <p:cNvSpPr>
            <a:spLocks noGrp="1"/>
          </p:cNvSpPr>
          <p:nvPr>
            <p:ph type="subTitle" idx="1"/>
          </p:nvPr>
        </p:nvSpPr>
        <p:spPr>
          <a:xfrm>
            <a:off x="540544" y="1556792"/>
            <a:ext cx="8062912" cy="2446088"/>
          </a:xfrm>
        </p:spPr>
        <p:txBody>
          <a:bodyPr>
            <a:noAutofit/>
          </a:bodyPr>
          <a:lstStyle/>
          <a:p>
            <a:r>
              <a:rPr lang="es-ES" sz="2400" b="1" dirty="0" smtClean="0">
                <a:solidFill>
                  <a:schemeClr val="accent1">
                    <a:lumMod val="75000"/>
                  </a:schemeClr>
                </a:solidFill>
              </a:rPr>
              <a:t>La corrosión electroquímica es un proceso espontáneo que denota siempre la existencia de una zona anódica (la que sufre la corrosión), una zona catódica y un electrolito, y es imprescindible la existencia de estos tres elementos, además de una buena unión eléctrica entre ánodos y cátodos, para que este tipo de corrosión pueda tener lugar. La corrosión más frecuente siempre es de naturaleza electroquímica y resulta de la formación sobre la superficie metálica de multitud de zonas anódicas y catódicas; el electrolito es, en caso de no estar sumergido o enterrado el metal, el agua condensada de la atmósfera, para lo que la humedad relativa deberá ser del 70%.</a:t>
            </a:r>
            <a:endParaRPr lang="es-ES" sz="2400" b="1" dirty="0">
              <a:solidFill>
                <a:schemeClr val="accent1">
                  <a:lumMod val="7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corrocion foto 1.jpg"/>
          <p:cNvPicPr>
            <a:picLocks noGrp="1" noChangeAspect="1"/>
          </p:cNvPicPr>
          <p:nvPr>
            <p:ph idx="1"/>
          </p:nvPr>
        </p:nvPicPr>
        <p:blipFill>
          <a:blip r:embed="rId3" cstate="print"/>
          <a:stretch>
            <a:fillRect/>
          </a:stretch>
        </p:blipFill>
        <p:spPr>
          <a:xfrm>
            <a:off x="1" y="0"/>
            <a:ext cx="9144000" cy="6858000"/>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corrocion foto 2.jpg"/>
          <p:cNvPicPr>
            <a:picLocks noGrp="1" noChangeAspect="1"/>
          </p:cNvPicPr>
          <p:nvPr>
            <p:ph idx="1"/>
          </p:nvPr>
        </p:nvPicPr>
        <p:blipFill>
          <a:blip r:embed="rId3" cstate="print"/>
          <a:stretch>
            <a:fillRect/>
          </a:stretch>
        </p:blipFill>
        <p:spPr>
          <a:xfrm>
            <a:off x="0" y="0"/>
            <a:ext cx="9144000" cy="6858000"/>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44" y="260649"/>
            <a:ext cx="8062912" cy="1296144"/>
          </a:xfrm>
        </p:spPr>
        <p:txBody>
          <a:bodyPr>
            <a:normAutofit fontScale="90000"/>
          </a:bodyPr>
          <a:lstStyle/>
          <a:p>
            <a:r>
              <a:rPr lang="es-ES" dirty="0" smtClean="0"/>
              <a:t>L</a:t>
            </a:r>
            <a:r>
              <a:rPr lang="es-ES" dirty="0" smtClean="0"/>
              <a:t>a corrosión</a:t>
            </a:r>
            <a:br>
              <a:rPr lang="es-ES" dirty="0" smtClean="0"/>
            </a:br>
            <a:endParaRPr lang="es-ES" dirty="0"/>
          </a:p>
        </p:txBody>
      </p:sp>
      <p:sp>
        <p:nvSpPr>
          <p:cNvPr id="3" name="2 Subtítulo"/>
          <p:cNvSpPr>
            <a:spLocks noGrp="1"/>
          </p:cNvSpPr>
          <p:nvPr>
            <p:ph type="subTitle" idx="1"/>
          </p:nvPr>
        </p:nvSpPr>
        <p:spPr>
          <a:xfrm>
            <a:off x="467544" y="1124744"/>
            <a:ext cx="8494960" cy="2950144"/>
          </a:xfrm>
        </p:spPr>
        <p:txBody>
          <a:bodyPr>
            <a:noAutofit/>
          </a:bodyPr>
          <a:lstStyle/>
          <a:p>
            <a:r>
              <a:rPr lang="es-ES" sz="2400" b="1" dirty="0" smtClean="0">
                <a:solidFill>
                  <a:schemeClr val="accent1">
                    <a:lumMod val="75000"/>
                  </a:schemeClr>
                </a:solidFill>
              </a:rPr>
              <a:t>La Corrosión es la causa general de la destrucción de la mayor parte de los materiales naturales o fabricados por el hombre. Si bien esta fuerza destructiva ha existido siempre, no se le ha prestado atención hasta los tiempos modernos, con el avance de la tecnología. El desarrollo de la industria y el uso de combustibles, en especial el petróleo, han cambiado la composición de la atmósfera de los centros industriales y grandes conglomerados urbanos, tornándola mas corrosiva.</a:t>
            </a:r>
          </a:p>
          <a:p>
            <a:r>
              <a:rPr lang="es-ES" sz="2400" b="1" dirty="0" smtClean="0">
                <a:solidFill>
                  <a:schemeClr val="accent1">
                    <a:lumMod val="75000"/>
                  </a:schemeClr>
                </a:solidFill>
              </a:rPr>
              <a:t>La producción de acero y las mejoras de sus propiedades mecánicas, han hecho de él un material muy útil, junto con estas mejoras, se esta pagando un tributo muy grande a la corrosión, ya que el 25% de la producción mundial anual del acero es destruida por la corrosión.</a:t>
            </a:r>
          </a:p>
          <a:p>
            <a:endParaRPr lang="es-ES" sz="2400" b="1" dirty="0" smtClean="0">
              <a:solidFill>
                <a:schemeClr val="accent1">
                  <a:lumMod val="75000"/>
                </a:schemeClr>
              </a:solidFill>
            </a:endParaRPr>
          </a:p>
          <a:p>
            <a:endParaRPr lang="es-ES" sz="2400" b="1" dirty="0">
              <a:solidFill>
                <a:schemeClr val="accent1">
                  <a:lumMod val="7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44" y="260649"/>
            <a:ext cx="8062912" cy="576063"/>
          </a:xfrm>
        </p:spPr>
        <p:txBody>
          <a:bodyPr>
            <a:normAutofit fontScale="90000"/>
          </a:bodyPr>
          <a:lstStyle/>
          <a:p>
            <a:r>
              <a:rPr lang="es-ES" dirty="0" smtClean="0"/>
              <a:t/>
            </a:r>
            <a:br>
              <a:rPr lang="es-ES" dirty="0" smtClean="0"/>
            </a:br>
            <a:endParaRPr lang="es-ES" dirty="0"/>
          </a:p>
        </p:txBody>
      </p:sp>
      <p:sp>
        <p:nvSpPr>
          <p:cNvPr id="3" name="2 Subtítulo"/>
          <p:cNvSpPr>
            <a:spLocks noGrp="1"/>
          </p:cNvSpPr>
          <p:nvPr>
            <p:ph type="subTitle" idx="1"/>
          </p:nvPr>
        </p:nvSpPr>
        <p:spPr>
          <a:xfrm>
            <a:off x="467544" y="0"/>
            <a:ext cx="8494960" cy="4074888"/>
          </a:xfrm>
        </p:spPr>
        <p:txBody>
          <a:bodyPr>
            <a:noAutofit/>
          </a:bodyPr>
          <a:lstStyle/>
          <a:p>
            <a:r>
              <a:rPr lang="es-ES" sz="2400" dirty="0" smtClean="0"/>
              <a:t>.</a:t>
            </a:r>
            <a:endParaRPr lang="es-ES" sz="2400" dirty="0" smtClean="0"/>
          </a:p>
          <a:p>
            <a:r>
              <a:rPr lang="es-ES" sz="2400" b="1" dirty="0" smtClean="0">
                <a:solidFill>
                  <a:schemeClr val="accent1">
                    <a:lumMod val="75000"/>
                  </a:schemeClr>
                </a:solidFill>
              </a:rPr>
              <a:t>La corrosión de los metales constituye una de las pérdidas económicas </a:t>
            </a:r>
            <a:r>
              <a:rPr lang="es-ES" sz="2400" b="1" u="sng" dirty="0" smtClean="0">
                <a:solidFill>
                  <a:schemeClr val="accent1">
                    <a:lumMod val="75000"/>
                  </a:schemeClr>
                </a:solidFill>
              </a:rPr>
              <a:t>más grande</a:t>
            </a:r>
            <a:r>
              <a:rPr lang="es-ES" sz="2400" b="1" dirty="0" smtClean="0">
                <a:solidFill>
                  <a:schemeClr val="accent1">
                    <a:lumMod val="75000"/>
                  </a:schemeClr>
                </a:solidFill>
              </a:rPr>
              <a:t> de la civilización moderna. La rotura de los </a:t>
            </a:r>
            <a:r>
              <a:rPr lang="es-ES" sz="2400" b="1" u="sng" dirty="0" smtClean="0">
                <a:solidFill>
                  <a:schemeClr val="accent1">
                    <a:lumMod val="75000"/>
                  </a:schemeClr>
                </a:solidFill>
              </a:rPr>
              <a:t>tubos de escape</a:t>
            </a:r>
            <a:r>
              <a:rPr lang="es-ES" sz="2400" b="1" dirty="0" smtClean="0">
                <a:solidFill>
                  <a:schemeClr val="accent1">
                    <a:lumMod val="75000"/>
                  </a:schemeClr>
                </a:solidFill>
              </a:rPr>
              <a:t> y silenciadores de los automotores; el cambio continuo de los serpentines de los calefones domésticos; roturas de los tanques de almacenamiento y tuberías de conducción de agua; el derrumbe de un puente; la rotura de un oleoducto que transporta crudo (aparte del costo que acarrea el cambio del mismo hay que tener en cuenta el problema de contaminación del petróleo derramado, que muchas veces es irreversible, así como también el paro de la refinería).</a:t>
            </a:r>
          </a:p>
          <a:p>
            <a:r>
              <a:rPr lang="es-ES" sz="2400" b="1" dirty="0" smtClean="0">
                <a:solidFill>
                  <a:schemeClr val="accent1">
                    <a:lumMod val="75000"/>
                  </a:schemeClr>
                </a:solidFill>
              </a:rPr>
              <a:t>Sin embargo, no siempre la corrosión es un fenómeno indeseable, ya que el proceso de corrosión es usado diariamente para producir energía eléctrica en las pilas secas, donde uno de </a:t>
            </a:r>
            <a:r>
              <a:rPr lang="es-ES" sz="2400" b="1" u="sng" dirty="0" smtClean="0">
                <a:solidFill>
                  <a:schemeClr val="accent1">
                    <a:lumMod val="75000"/>
                  </a:schemeClr>
                </a:solidFill>
              </a:rPr>
              <a:t>las </a:t>
            </a:r>
            <a:r>
              <a:rPr lang="es-ES" sz="2400" b="1" u="sng" dirty="0" smtClean="0">
                <a:solidFill>
                  <a:schemeClr val="accent1">
                    <a:lumMod val="75000"/>
                  </a:schemeClr>
                </a:solidFill>
              </a:rPr>
              <a:t>partes </a:t>
            </a:r>
            <a:r>
              <a:rPr lang="es-ES" sz="2400" b="1" dirty="0" smtClean="0">
                <a:solidFill>
                  <a:schemeClr val="accent1">
                    <a:lumMod val="75000"/>
                  </a:schemeClr>
                </a:solidFill>
              </a:rPr>
              <a:t>fundamentales </a:t>
            </a:r>
            <a:r>
              <a:rPr lang="es-ES" sz="2400" b="1" dirty="0" smtClean="0">
                <a:solidFill>
                  <a:schemeClr val="accent1">
                    <a:lumMod val="75000"/>
                  </a:schemeClr>
                </a:solidFill>
              </a:rPr>
              <a:t>del proceso es una reacción de corrosión</a:t>
            </a:r>
            <a:r>
              <a:rPr lang="es-ES" sz="2400" b="1" dirty="0" smtClean="0">
                <a:solidFill>
                  <a:schemeClr val="accent1">
                    <a:lumMod val="75000"/>
                  </a:schemeClr>
                </a:solidFill>
              </a:rPr>
              <a:t>.</a:t>
            </a:r>
            <a:endParaRPr lang="es-ES" sz="2400" dirty="0" smtClean="0">
              <a:solidFill>
                <a:schemeClr val="accent1">
                  <a:lumMod val="75000"/>
                </a:schemeClr>
              </a:solidFill>
            </a:endParaRPr>
          </a:p>
          <a:p>
            <a:endParaRPr lang="es-ES" sz="2400" b="1" dirty="0">
              <a:solidFill>
                <a:schemeClr val="accent1">
                  <a:lumMod val="7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Fotos de corrosión</a:t>
            </a:r>
            <a:endParaRPr lang="es-ES" dirty="0"/>
          </a:p>
        </p:txBody>
      </p:sp>
      <p:pic>
        <p:nvPicPr>
          <p:cNvPr id="5" name="4 Marcador de contenido" descr="feo.jpg"/>
          <p:cNvPicPr>
            <a:picLocks noGrp="1" noChangeAspect="1"/>
          </p:cNvPicPr>
          <p:nvPr>
            <p:ph idx="1"/>
          </p:nvPr>
        </p:nvPicPr>
        <p:blipFill>
          <a:blip r:embed="rId3" cstate="print"/>
          <a:stretch>
            <a:fillRect/>
          </a:stretch>
        </p:blipFill>
        <p:spPr>
          <a:xfrm>
            <a:off x="971600" y="1628800"/>
            <a:ext cx="7488832" cy="4392487"/>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barco.jpg"/>
          <p:cNvPicPr>
            <a:picLocks noGrp="1" noChangeAspect="1"/>
          </p:cNvPicPr>
          <p:nvPr>
            <p:ph idx="1"/>
          </p:nvPr>
        </p:nvPicPr>
        <p:blipFill>
          <a:blip r:embed="rId3" cstate="print"/>
          <a:stretch>
            <a:fillRect/>
          </a:stretch>
        </p:blipFill>
        <p:spPr>
          <a:xfrm>
            <a:off x="467544" y="332656"/>
            <a:ext cx="8280920" cy="6120679"/>
          </a:xfrm>
        </p:spPr>
      </p:pic>
    </p:spTree>
  </p:cSld>
  <p:clrMapOvr>
    <a:masterClrMapping/>
  </p:clrMapOvr>
  <p:transition spd="med">
    <p:fade thruBlk="1"/>
    <p:sndAc>
      <p:stSnd>
        <p:snd r:embed="rId2" name="explode.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ancla.jpg"/>
          <p:cNvPicPr>
            <a:picLocks noGrp="1" noChangeAspect="1"/>
          </p:cNvPicPr>
          <p:nvPr>
            <p:ph idx="1"/>
          </p:nvPr>
        </p:nvPicPr>
        <p:blipFill>
          <a:blip r:embed="rId3" cstate="print"/>
          <a:stretch>
            <a:fillRect/>
          </a:stretch>
        </p:blipFill>
        <p:spPr>
          <a:xfrm>
            <a:off x="107504" y="260648"/>
            <a:ext cx="8928992" cy="6597352"/>
          </a:xfrm>
        </p:spPr>
      </p:pic>
    </p:spTree>
  </p:cSld>
  <p:clrMapOvr>
    <a:masterClrMapping/>
  </p:clrMapOvr>
  <p:transition spd="med">
    <p:fade thruBlk="1"/>
    <p:sndAc>
      <p:stSnd>
        <p:snd r:embed="rId2" name="explode.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Fin!!!</a:t>
            </a:r>
            <a:endParaRPr lang="es-ES" dirty="0"/>
          </a:p>
        </p:txBody>
      </p:sp>
      <p:sp>
        <p:nvSpPr>
          <p:cNvPr id="3" name="2 Marcador de contenido"/>
          <p:cNvSpPr>
            <a:spLocks noGrp="1"/>
          </p:cNvSpPr>
          <p:nvPr>
            <p:ph idx="1"/>
          </p:nvPr>
        </p:nvSpPr>
        <p:spPr/>
        <p:txBody>
          <a:bodyPr/>
          <a:lstStyle/>
          <a:p>
            <a:r>
              <a:rPr lang="es-ES" dirty="0" smtClean="0"/>
              <a:t>Rafa </a:t>
            </a:r>
            <a:r>
              <a:rPr lang="es-ES" dirty="0" err="1" smtClean="0"/>
              <a:t>carrasco</a:t>
            </a:r>
            <a:endParaRPr lang="es-ES" dirty="0" smtClean="0"/>
          </a:p>
          <a:p>
            <a:r>
              <a:rPr lang="es-ES" dirty="0" smtClean="0"/>
              <a:t>Fran </a:t>
            </a:r>
            <a:r>
              <a:rPr lang="es-ES" dirty="0" err="1" smtClean="0"/>
              <a:t>casasola</a:t>
            </a:r>
            <a:endParaRPr lang="es-ES" dirty="0" smtClean="0"/>
          </a:p>
          <a:p>
            <a:r>
              <a:rPr lang="es-ES" dirty="0" smtClean="0"/>
              <a:t>Trabajo de </a:t>
            </a:r>
            <a:r>
              <a:rPr lang="es-ES" dirty="0" err="1" smtClean="0"/>
              <a:t>cmc</a:t>
            </a:r>
            <a:r>
              <a:rPr lang="es-ES" dirty="0" smtClean="0"/>
              <a:t> grupo2.</a:t>
            </a:r>
          </a:p>
          <a:p>
            <a:r>
              <a:rPr lang="es-ES" dirty="0" smtClean="0"/>
              <a:t>La Oxidación y la Corrosión (Experimento y Explicación</a:t>
            </a:r>
            <a:r>
              <a:rPr lang="es-ES" dirty="0" smtClean="0"/>
              <a:t>).ver video </a:t>
            </a:r>
            <a:r>
              <a:rPr lang="es-ES" smtClean="0"/>
              <a:t>en clase.</a:t>
            </a:r>
            <a:endParaRPr lang="es-ES" smtClean="0"/>
          </a:p>
          <a:p>
            <a:endParaRPr lang="es-ES" dirty="0"/>
          </a:p>
        </p:txBody>
      </p:sp>
    </p:spTree>
  </p:cSld>
  <p:clrMapOvr>
    <a:masterClrMapping/>
  </p:clrMapOvr>
  <p:transition spd="med">
    <p:fade thruBlk="1"/>
    <p:sndAc>
      <p:stSnd>
        <p:snd r:embed="rId2" name="explode.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96752"/>
          </a:xfrm>
        </p:spPr>
        <p:txBody>
          <a:bodyPr>
            <a:normAutofit/>
          </a:bodyPr>
          <a:lstStyle/>
          <a:p>
            <a:endParaRPr lang="es-ES" dirty="0"/>
          </a:p>
        </p:txBody>
      </p:sp>
      <p:pic>
        <p:nvPicPr>
          <p:cNvPr id="4" name="3 Marcador de contenido" descr="correcion.jpg"/>
          <p:cNvPicPr>
            <a:picLocks noGrp="1" noChangeAspect="1"/>
          </p:cNvPicPr>
          <p:nvPr>
            <p:ph idx="1"/>
          </p:nvPr>
        </p:nvPicPr>
        <p:blipFill>
          <a:blip r:embed="rId3" cstate="print"/>
          <a:stretch>
            <a:fillRect/>
          </a:stretch>
        </p:blipFill>
        <p:spPr>
          <a:xfrm>
            <a:off x="0" y="0"/>
            <a:ext cx="9144000" cy="6858000"/>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dirty="0"/>
          </a:p>
        </p:txBody>
      </p:sp>
      <p:pic>
        <p:nvPicPr>
          <p:cNvPr id="4" name="3 Marcador de contenido" descr="correcion del hierro 2.jpg"/>
          <p:cNvPicPr>
            <a:picLocks noGrp="1" noChangeAspect="1"/>
          </p:cNvPicPr>
          <p:nvPr>
            <p:ph idx="1"/>
          </p:nvPr>
        </p:nvPicPr>
        <p:blipFill>
          <a:blip r:embed="rId3" cstate="print"/>
          <a:stretch>
            <a:fillRect/>
          </a:stretch>
        </p:blipFill>
        <p:spPr>
          <a:xfrm>
            <a:off x="0" y="0"/>
            <a:ext cx="9144000" cy="6858000"/>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 name="3 Marcador de contenido" descr="orrecion 3.jpg"/>
          <p:cNvPicPr>
            <a:picLocks noGrp="1" noChangeAspect="1"/>
          </p:cNvPicPr>
          <p:nvPr>
            <p:ph idx="1"/>
          </p:nvPr>
        </p:nvPicPr>
        <p:blipFill>
          <a:blip r:embed="rId3" cstate="print"/>
          <a:stretch>
            <a:fillRect/>
          </a:stretch>
        </p:blipFill>
        <p:spPr>
          <a:xfrm>
            <a:off x="0" y="0"/>
            <a:ext cx="9144000" cy="6858000"/>
          </a:xfrm>
        </p:spPr>
      </p:pic>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        Tipo de corrosión</a:t>
            </a:r>
            <a:endParaRPr lang="es-ES" dirty="0"/>
          </a:p>
        </p:txBody>
      </p:sp>
      <p:graphicFrame>
        <p:nvGraphicFramePr>
          <p:cNvPr id="4" name="3 Marcador de contenido"/>
          <p:cNvGraphicFramePr>
            <a:graphicFrameLocks noGrp="1"/>
          </p:cNvGraphicFramePr>
          <p:nvPr>
            <p:ph idx="1"/>
          </p:nvPr>
        </p:nvGraphicFramePr>
        <p:xfrm>
          <a:off x="457200" y="1882773"/>
          <a:ext cx="8229600" cy="4354538"/>
        </p:xfrm>
        <a:graphic>
          <a:graphicData uri="http://schemas.openxmlformats.org/drawingml/2006/table">
            <a:tbl>
              <a:tblPr firstRow="1" bandRow="1">
                <a:tableStyleId>{21E4AEA4-8DFA-4A89-87EB-49C32662AFE0}</a:tableStyleId>
              </a:tblPr>
              <a:tblGrid>
                <a:gridCol w="4114800"/>
                <a:gridCol w="4114800"/>
              </a:tblGrid>
              <a:tr h="2177269">
                <a:tc>
                  <a:txBody>
                    <a:bodyPr/>
                    <a:lstStyle/>
                    <a:p>
                      <a:r>
                        <a:rPr lang="es-ES" dirty="0" smtClean="0">
                          <a:solidFill>
                            <a:schemeClr val="tx1">
                              <a:lumMod val="65000"/>
                              <a:lumOff val="35000"/>
                            </a:schemeClr>
                          </a:solidFill>
                        </a:rPr>
                        <a:t>Según su proceso</a:t>
                      </a:r>
                    </a:p>
                    <a:p>
                      <a:endParaRPr lang="es-ES" dirty="0" smtClean="0">
                        <a:solidFill>
                          <a:schemeClr val="tx1">
                            <a:lumMod val="65000"/>
                            <a:lumOff val="35000"/>
                          </a:schemeClr>
                        </a:solidFill>
                      </a:endParaRPr>
                    </a:p>
                  </a:txBody>
                  <a:tcPr/>
                </a:tc>
                <a:tc>
                  <a:txBody>
                    <a:bodyPr/>
                    <a:lstStyle/>
                    <a:p>
                      <a:r>
                        <a:rPr lang="es-ES" dirty="0" smtClean="0"/>
                        <a:t>Según</a:t>
                      </a:r>
                      <a:r>
                        <a:rPr lang="es-ES" baseline="0" dirty="0" smtClean="0"/>
                        <a:t> su morfología </a:t>
                      </a:r>
                      <a:endParaRPr lang="es-ES" dirty="0"/>
                    </a:p>
                  </a:txBody>
                  <a:tcPr/>
                </a:tc>
              </a:tr>
              <a:tr h="2177269">
                <a:tc>
                  <a:txBody>
                    <a:bodyPr/>
                    <a:lstStyle/>
                    <a:p>
                      <a:r>
                        <a:rPr lang="es-ES" dirty="0" smtClean="0"/>
                        <a:t>Bacteriana</a:t>
                      </a:r>
                    </a:p>
                    <a:p>
                      <a:endParaRPr lang="es-ES" dirty="0" smtClean="0"/>
                    </a:p>
                    <a:p>
                      <a:r>
                        <a:rPr lang="es-ES" dirty="0" smtClean="0"/>
                        <a:t>Galvánica</a:t>
                      </a:r>
                    </a:p>
                    <a:p>
                      <a:endParaRPr lang="es-ES" dirty="0" smtClean="0"/>
                    </a:p>
                    <a:p>
                      <a:r>
                        <a:rPr lang="es-ES" dirty="0" smtClean="0"/>
                        <a:t>Por erosión</a:t>
                      </a:r>
                    </a:p>
                    <a:p>
                      <a:endParaRPr lang="es-ES" dirty="0" smtClean="0"/>
                    </a:p>
                    <a:p>
                      <a:r>
                        <a:rPr lang="es-ES" dirty="0" smtClean="0"/>
                        <a:t>Química</a:t>
                      </a:r>
                      <a:r>
                        <a:rPr lang="es-ES" baseline="0" dirty="0" smtClean="0"/>
                        <a:t> y electroquímica</a:t>
                      </a:r>
                      <a:endParaRPr lang="es-ES" dirty="0"/>
                    </a:p>
                  </a:txBody>
                  <a:tcPr/>
                </a:tc>
                <a:tc>
                  <a:txBody>
                    <a:bodyPr/>
                    <a:lstStyle/>
                    <a:p>
                      <a:r>
                        <a:rPr lang="es-ES" dirty="0" smtClean="0"/>
                        <a:t>Uniforme</a:t>
                      </a:r>
                    </a:p>
                    <a:p>
                      <a:endParaRPr lang="es-ES" dirty="0" smtClean="0"/>
                    </a:p>
                    <a:p>
                      <a:r>
                        <a:rPr lang="es-ES" dirty="0" err="1" smtClean="0"/>
                        <a:t>Intergranular</a:t>
                      </a:r>
                      <a:endParaRPr lang="es-ES" dirty="0" smtClean="0"/>
                    </a:p>
                    <a:p>
                      <a:endParaRPr lang="es-ES" dirty="0" smtClean="0"/>
                    </a:p>
                    <a:p>
                      <a:endParaRPr lang="es-ES" dirty="0" smtClean="0"/>
                    </a:p>
                    <a:p>
                      <a:r>
                        <a:rPr lang="es-ES" dirty="0" smtClean="0"/>
                        <a:t>Por picaduras</a:t>
                      </a:r>
                    </a:p>
                    <a:p>
                      <a:endParaRPr lang="es-ES" dirty="0"/>
                    </a:p>
                  </a:txBody>
                  <a:tcPr/>
                </a:tc>
              </a:tr>
            </a:tbl>
          </a:graphicData>
        </a:graphic>
      </p:graphicFrame>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916832"/>
            <a:ext cx="8229600" cy="3312368"/>
          </a:xfrm>
        </p:spPr>
        <p:txBody>
          <a:bodyPr>
            <a:normAutofit fontScale="90000"/>
          </a:bodyPr>
          <a:lstStyle/>
          <a:p>
            <a:r>
              <a:rPr lang="es-ES" dirty="0" smtClean="0"/>
              <a:t>Bacteriana: Este </a:t>
            </a:r>
            <a:r>
              <a:rPr lang="es-ES" dirty="0" smtClean="0"/>
              <a:t>tipo de corrosión se localiza con mayor frecuencia en elementos de acero que están en contacto permanente con líquidos contaminados o petróleo que son los focos preferenciales de germinación del tipo de bacterias señaladas.</a:t>
            </a:r>
            <a:br>
              <a:rPr lang="es-ES" dirty="0" smtClean="0"/>
            </a:br>
            <a:endParaRPr lang="es-ES" dirty="0"/>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6329858"/>
          </a:xfrm>
        </p:spPr>
        <p:txBody>
          <a:bodyPr>
            <a:normAutofit fontScale="90000"/>
          </a:bodyPr>
          <a:lstStyle/>
          <a:p>
            <a:r>
              <a:rPr lang="es-ES" dirty="0" smtClean="0"/>
              <a:t> </a:t>
            </a:r>
            <a:r>
              <a:rPr lang="es-ES" dirty="0" smtClean="0"/>
              <a:t/>
            </a:r>
            <a:br>
              <a:rPr lang="es-ES" dirty="0" smtClean="0"/>
            </a:br>
            <a:r>
              <a:rPr lang="es-ES" dirty="0" smtClean="0"/>
              <a:t>Es posible evitar las consecuencias de esta corrosión a través de la oportuna identificación del tipo de colonias bacterianas presente mediante un análisis bacteriológico de los fluidos con el propósito de utilizar productos cuyos componentes no reaccionen en presencia de estos organismos.</a:t>
            </a:r>
            <a:br>
              <a:rPr lang="es-ES" dirty="0" smtClean="0"/>
            </a:br>
            <a:endParaRPr lang="es-ES" dirty="0"/>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galvánica</a:t>
            </a:r>
            <a:endParaRPr lang="es-ES" dirty="0"/>
          </a:p>
        </p:txBody>
      </p:sp>
      <p:sp>
        <p:nvSpPr>
          <p:cNvPr id="3" name="2 Subtítulo"/>
          <p:cNvSpPr>
            <a:spLocks noGrp="1"/>
          </p:cNvSpPr>
          <p:nvPr>
            <p:ph type="subTitle" idx="1"/>
          </p:nvPr>
        </p:nvSpPr>
        <p:spPr>
          <a:xfrm>
            <a:off x="683568" y="2276872"/>
            <a:ext cx="8062912" cy="3744416"/>
          </a:xfrm>
        </p:spPr>
        <p:txBody>
          <a:bodyPr>
            <a:normAutofit fontScale="77500" lnSpcReduction="20000"/>
          </a:bodyPr>
          <a:lstStyle/>
          <a:p>
            <a:r>
              <a:rPr lang="es-ES" sz="4600" b="1" dirty="0" smtClean="0">
                <a:solidFill>
                  <a:schemeClr val="accent1">
                    <a:lumMod val="75000"/>
                  </a:schemeClr>
                </a:solidFill>
              </a:rPr>
              <a:t>La corrosión galvánica es un proceso </a:t>
            </a:r>
            <a:r>
              <a:rPr lang="es-ES" sz="4600" b="1" dirty="0" smtClean="0">
                <a:solidFill>
                  <a:schemeClr val="accent1">
                    <a:lumMod val="75000"/>
                  </a:schemeClr>
                </a:solidFill>
                <a:hlinkClick r:id="rId3" tooltip="Electroquímica"/>
              </a:rPr>
              <a:t>electroquímico</a:t>
            </a:r>
            <a:r>
              <a:rPr lang="es-ES" sz="4600" b="1" dirty="0" smtClean="0">
                <a:solidFill>
                  <a:schemeClr val="accent1">
                    <a:lumMod val="75000"/>
                  </a:schemeClr>
                </a:solidFill>
              </a:rPr>
              <a:t> en el que un </a:t>
            </a:r>
            <a:r>
              <a:rPr lang="es-ES" sz="4600" b="1" dirty="0" smtClean="0">
                <a:solidFill>
                  <a:schemeClr val="accent1">
                    <a:lumMod val="75000"/>
                  </a:schemeClr>
                </a:solidFill>
                <a:hlinkClick r:id="rId4" tooltip="Metal"/>
              </a:rPr>
              <a:t>metal</a:t>
            </a:r>
            <a:r>
              <a:rPr lang="es-ES" sz="4600" b="1" dirty="0" smtClean="0">
                <a:solidFill>
                  <a:schemeClr val="accent1">
                    <a:lumMod val="75000"/>
                  </a:schemeClr>
                </a:solidFill>
              </a:rPr>
              <a:t> se </a:t>
            </a:r>
            <a:r>
              <a:rPr lang="es-ES" sz="4600" b="1" dirty="0" smtClean="0">
                <a:solidFill>
                  <a:schemeClr val="accent1">
                    <a:lumMod val="75000"/>
                  </a:schemeClr>
                </a:solidFill>
                <a:hlinkClick r:id="rId5" tooltip="Corrosión"/>
              </a:rPr>
              <a:t>corroe</a:t>
            </a:r>
            <a:r>
              <a:rPr lang="es-ES" sz="4600" b="1" dirty="0" smtClean="0">
                <a:solidFill>
                  <a:schemeClr val="accent1">
                    <a:lumMod val="75000"/>
                  </a:schemeClr>
                </a:solidFill>
              </a:rPr>
              <a:t> preferentemente cuando está en contacto eléctrico con un tipo diferente de metal (más </a:t>
            </a:r>
            <a:r>
              <a:rPr lang="es-ES" sz="4600" b="1" dirty="0" smtClean="0">
                <a:solidFill>
                  <a:schemeClr val="accent1">
                    <a:lumMod val="75000"/>
                  </a:schemeClr>
                </a:solidFill>
                <a:hlinkClick r:id="rId6" tooltip="Metal noble"/>
              </a:rPr>
              <a:t>noble</a:t>
            </a:r>
            <a:r>
              <a:rPr lang="es-ES" sz="4600" b="1" dirty="0" smtClean="0">
                <a:solidFill>
                  <a:schemeClr val="accent1">
                    <a:lumMod val="75000"/>
                  </a:schemeClr>
                </a:solidFill>
              </a:rPr>
              <a:t>) y ambos metales se encuentran inmersos en un </a:t>
            </a:r>
            <a:r>
              <a:rPr lang="es-ES" sz="4600" b="1" dirty="0" smtClean="0">
                <a:solidFill>
                  <a:schemeClr val="accent1">
                    <a:lumMod val="75000"/>
                  </a:schemeClr>
                </a:solidFill>
                <a:hlinkClick r:id="rId7" tooltip="Electrolito"/>
              </a:rPr>
              <a:t>electrolito</a:t>
            </a:r>
            <a:r>
              <a:rPr lang="es-ES" sz="4600" b="1" dirty="0" smtClean="0">
                <a:solidFill>
                  <a:schemeClr val="accent1">
                    <a:lumMod val="75000"/>
                  </a:schemeClr>
                </a:solidFill>
              </a:rPr>
              <a:t> o medio húmedo</a:t>
            </a:r>
            <a:r>
              <a:rPr lang="es-ES" b="1" dirty="0" smtClean="0">
                <a:solidFill>
                  <a:schemeClr val="accent1">
                    <a:lumMod val="75000"/>
                  </a:schemeClr>
                </a:solidFill>
              </a:rPr>
              <a:t>.</a:t>
            </a:r>
            <a:endParaRPr lang="es-ES" b="1" dirty="0">
              <a:solidFill>
                <a:schemeClr val="accent1">
                  <a:lumMod val="7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Por erosión </a:t>
            </a:r>
            <a:endParaRPr lang="es-ES" dirty="0"/>
          </a:p>
        </p:txBody>
      </p:sp>
      <p:sp>
        <p:nvSpPr>
          <p:cNvPr id="3" name="2 Subtítulo"/>
          <p:cNvSpPr>
            <a:spLocks noGrp="1"/>
          </p:cNvSpPr>
          <p:nvPr>
            <p:ph type="subTitle" idx="1"/>
          </p:nvPr>
        </p:nvSpPr>
        <p:spPr>
          <a:xfrm>
            <a:off x="540544" y="2250280"/>
            <a:ext cx="8062912" cy="3915024"/>
          </a:xfrm>
        </p:spPr>
        <p:txBody>
          <a:bodyPr>
            <a:normAutofit/>
          </a:bodyPr>
          <a:lstStyle/>
          <a:p>
            <a:r>
              <a:rPr lang="es-ES" b="1" dirty="0" smtClean="0">
                <a:solidFill>
                  <a:schemeClr val="accent1">
                    <a:lumMod val="75000"/>
                  </a:schemeClr>
                </a:solidFill>
              </a:rPr>
              <a:t>La corrosión por erosión es el efecto producido cuando el movimiento de un agente </a:t>
            </a:r>
            <a:r>
              <a:rPr lang="es-ES" b="1" dirty="0" smtClean="0">
                <a:solidFill>
                  <a:schemeClr val="accent1">
                    <a:lumMod val="75000"/>
                  </a:schemeClr>
                </a:solidFill>
                <a:hlinkClick r:id="rId3" tooltip="Corrosión"/>
              </a:rPr>
              <a:t>corrosivo</a:t>
            </a:r>
            <a:r>
              <a:rPr lang="es-ES" b="1" dirty="0" smtClean="0">
                <a:solidFill>
                  <a:schemeClr val="accent1">
                    <a:lumMod val="75000"/>
                  </a:schemeClr>
                </a:solidFill>
              </a:rPr>
              <a:t> sobre una superficie de </a:t>
            </a:r>
            <a:r>
              <a:rPr lang="es-ES" b="1" dirty="0" smtClean="0">
                <a:solidFill>
                  <a:schemeClr val="accent1">
                    <a:lumMod val="75000"/>
                  </a:schemeClr>
                </a:solidFill>
                <a:hlinkClick r:id="rId4" tooltip="Metal"/>
              </a:rPr>
              <a:t>metal</a:t>
            </a:r>
            <a:r>
              <a:rPr lang="es-ES" b="1" dirty="0" smtClean="0">
                <a:solidFill>
                  <a:schemeClr val="accent1">
                    <a:lumMod val="75000"/>
                  </a:schemeClr>
                </a:solidFill>
              </a:rPr>
              <a:t> acelera sus efectos destructivos a causa del </a:t>
            </a:r>
            <a:r>
              <a:rPr lang="es-ES" b="1" dirty="0" err="1" smtClean="0">
                <a:solidFill>
                  <a:schemeClr val="accent1">
                    <a:lumMod val="75000"/>
                  </a:schemeClr>
                </a:solidFill>
                <a:hlinkClick r:id="rId5" tooltip="Desgaste"/>
              </a:rPr>
              <a:t>desgaste</a:t>
            </a:r>
            <a:r>
              <a:rPr lang="es-ES" b="1" dirty="0" err="1" smtClean="0">
                <a:solidFill>
                  <a:schemeClr val="accent1">
                    <a:lumMod val="75000"/>
                  </a:schemeClr>
                </a:solidFill>
              </a:rPr>
              <a:t>mecánico</a:t>
            </a:r>
            <a:r>
              <a:rPr lang="es-ES" b="1" dirty="0" smtClean="0">
                <a:solidFill>
                  <a:schemeClr val="accent1">
                    <a:lumMod val="75000"/>
                  </a:schemeClr>
                </a:solidFill>
              </a:rPr>
              <a:t>.</a:t>
            </a:r>
          </a:p>
          <a:p>
            <a:r>
              <a:rPr lang="es-ES" b="1" dirty="0" smtClean="0">
                <a:solidFill>
                  <a:schemeClr val="accent1">
                    <a:lumMod val="75000"/>
                  </a:schemeClr>
                </a:solidFill>
              </a:rPr>
              <a:t>La corrosión por erosión tiene generalmente el aspecto de pequeños hoyos lisos.</a:t>
            </a:r>
            <a:endParaRPr lang="es-ES" b="1" dirty="0">
              <a:solidFill>
                <a:schemeClr val="accent1">
                  <a:lumMod val="75000"/>
                </a:schemeClr>
              </a:solidFill>
            </a:endParaRPr>
          </a:p>
        </p:txBody>
      </p:sp>
    </p:spTree>
  </p:cSld>
  <p:clrMapOvr>
    <a:masterClrMapping/>
  </p:clrMapOvr>
  <p:transition spd="med">
    <p:fade thruBlk="1"/>
    <p:sndAc>
      <p:stSnd>
        <p:snd r:embed="rId2" name="explode.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210</TotalTime>
  <Words>376</Words>
  <Application>Microsoft Office PowerPoint</Application>
  <PresentationFormat>Presentación en pantalla (4:3)</PresentationFormat>
  <Paragraphs>49</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Brío</vt:lpstr>
      <vt:lpstr>Corrosión del Hierro</vt:lpstr>
      <vt:lpstr>Diapositiva 2</vt:lpstr>
      <vt:lpstr>Diapositiva 3</vt:lpstr>
      <vt:lpstr>Diapositiva 4</vt:lpstr>
      <vt:lpstr>        Tipo de corrosión</vt:lpstr>
      <vt:lpstr>Bacteriana: Este tipo de corrosión se localiza con mayor frecuencia en elementos de acero que están en contacto permanente con líquidos contaminados o petróleo que son los focos preferenciales de germinación del tipo de bacterias señaladas. </vt:lpstr>
      <vt:lpstr>  Es posible evitar las consecuencias de esta corrosión a través de la oportuna identificación del tipo de colonias bacterianas presente mediante un análisis bacteriológico de los fluidos con el propósito de utilizar productos cuyos componentes no reaccionen en presencia de estos organismos. </vt:lpstr>
      <vt:lpstr>galvánica</vt:lpstr>
      <vt:lpstr>Por erosión </vt:lpstr>
      <vt:lpstr>electroquímica</vt:lpstr>
      <vt:lpstr>Diapositiva 11</vt:lpstr>
      <vt:lpstr>Diapositiva 12</vt:lpstr>
      <vt:lpstr>La corrosión </vt:lpstr>
      <vt:lpstr> </vt:lpstr>
      <vt:lpstr>Fotos de corrosión</vt:lpstr>
      <vt:lpstr>Diapositiva 16</vt:lpstr>
      <vt:lpstr>Diapositiva 17</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Corrosión del Hierro</dc:title>
  <dc:creator>clarinete</dc:creator>
  <cp:lastModifiedBy>clarinete</cp:lastModifiedBy>
  <cp:revision>21</cp:revision>
  <dcterms:created xsi:type="dcterms:W3CDTF">2013-11-03T15:34:09Z</dcterms:created>
  <dcterms:modified xsi:type="dcterms:W3CDTF">2013-11-03T19:04:31Z</dcterms:modified>
</cp:coreProperties>
</file>